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0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6" r:id="rId14"/>
    <p:sldId id="305" r:id="rId15"/>
    <p:sldId id="307" r:id="rId16"/>
    <p:sldId id="308" r:id="rId17"/>
    <p:sldId id="296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.co/url?url=http://the-mirk.blogspot.com/2012/04/la-mentira.html&amp;rct=j&amp;frm=1&amp;q=&amp;esrc=s&amp;sa=U&amp;ved=0ahUKEwi-m4Phq9HKAhUD_R4KHTHuAww4FBDBbggpMAo&amp;usg=AFQjCNHWzsey1a45xSKhnZd9Q-5KJQE8W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es-CO" sz="6600" dirty="0" smtClean="0">
                <a:latin typeface="Bauhaus 93" pitchFamily="82" charset="0"/>
              </a:rPr>
              <a:t>LA MENTIRA</a:t>
            </a:r>
            <a:endParaRPr lang="es-CO" sz="6600" dirty="0">
              <a:latin typeface="Bauhaus 93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55776" y="5949280"/>
            <a:ext cx="4608512" cy="648072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r>
              <a:rPr lang="es-CO" b="1" dirty="0" smtClean="0">
                <a:solidFill>
                  <a:srgbClr val="FF0000"/>
                </a:solidFill>
              </a:rPr>
              <a:t>Texto: Juan 8:44.</a:t>
            </a:r>
            <a:endParaRPr lang="es-CO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Resultado de imagen para la mentir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348880"/>
            <a:ext cx="4608512" cy="345638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345620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772400" cy="1470025"/>
          </a:xfr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es-CO" sz="6600" dirty="0" smtClean="0">
                <a:latin typeface="Bauhaus 93" pitchFamily="82" charset="0"/>
              </a:rPr>
              <a:t>LA MENTIRA</a:t>
            </a:r>
            <a:endParaRPr lang="es-CO" sz="6600" dirty="0">
              <a:latin typeface="Bauhaus 93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5656" y="4869160"/>
            <a:ext cx="6400800" cy="1536576"/>
          </a:xfrm>
        </p:spPr>
        <p:txBody>
          <a:bodyPr/>
          <a:lstStyle/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85738"/>
            <a:ext cx="8818563" cy="648493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7834213"/>
      </p:ext>
    </p:extLst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2952328"/>
          </a:xfrm>
          <a:solidFill>
            <a:schemeClr val="bg2">
              <a:lumMod val="90000"/>
            </a:schemeClr>
          </a:solidFill>
          <a:scene3d>
            <a:camera prst="isometricOffAxis1Right"/>
            <a:lightRig rig="threePt" dir="t"/>
          </a:scene3d>
          <a:sp3d>
            <a:bevelT prst="relaxedInset"/>
          </a:sp3d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sz="3000" b="1" u="sng" dirty="0" smtClean="0"/>
              <a:t>EL ORIGINADOR DE LA MENTIRA</a:t>
            </a:r>
            <a:endParaRPr lang="es-CO" sz="4800" b="1" u="sng" dirty="0" smtClean="0"/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origen de la mentira está en Satanás </a:t>
            </a:r>
            <a:r>
              <a:rPr lang="es-CO" dirty="0">
                <a:solidFill>
                  <a:srgbClr val="FF0000"/>
                </a:solidFill>
              </a:rPr>
              <a:t>(Juan </a:t>
            </a:r>
            <a:r>
              <a:rPr lang="es-CO" dirty="0" smtClean="0">
                <a:solidFill>
                  <a:srgbClr val="FF0000"/>
                </a:solidFill>
              </a:rPr>
              <a:t>8:43 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Él Diablo ha </a:t>
            </a:r>
            <a:r>
              <a:rPr lang="es-CO" dirty="0">
                <a:latin typeface="Agency FB" pitchFamily="34" charset="0"/>
              </a:rPr>
              <a:t>sido homicida desde el </a:t>
            </a:r>
            <a:r>
              <a:rPr lang="es-CO" dirty="0" smtClean="0">
                <a:latin typeface="Agency FB" pitchFamily="34" charset="0"/>
              </a:rPr>
              <a:t>principio </a:t>
            </a:r>
            <a:r>
              <a:rPr lang="es-CO" dirty="0">
                <a:latin typeface="Agency FB" pitchFamily="34" charset="0"/>
              </a:rPr>
              <a:t>y no ha permanecido en la verdad, porque no hay verdad en él. Cuando habla mentira, de suyo habla, pues es mentiroso y padre de </a:t>
            </a:r>
            <a:r>
              <a:rPr lang="es-CO" dirty="0" smtClean="0">
                <a:latin typeface="Agency FB" pitchFamily="34" charset="0"/>
              </a:rPr>
              <a:t>mentira</a:t>
            </a:r>
            <a:r>
              <a:rPr lang="es-CO" dirty="0" smtClean="0"/>
              <a:t>». Se camufló detrás de la serpiente para engañarla.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717032"/>
            <a:ext cx="6048672" cy="2880320"/>
          </a:xfrm>
          <a:prstGeom prst="rect">
            <a:avLst/>
          </a:prstGeom>
          <a:noFill/>
          <a:ln>
            <a:noFill/>
          </a:ln>
          <a:effectLst/>
          <a:scene3d>
            <a:camera prst="isometricOffAxis1Right"/>
            <a:lightRig rig="threePt" dir="t"/>
          </a:scene3d>
          <a:sp3d>
            <a:bevelT w="139700" prst="cross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081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dirty="0"/>
              <a:t> 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r>
              <a:rPr lang="es-CO" dirty="0"/>
              <a:t> </a:t>
            </a:r>
            <a:r>
              <a:rPr lang="es-CO" dirty="0" smtClean="0"/>
              <a:t>Sin </a:t>
            </a:r>
            <a:r>
              <a:rPr lang="es-CO" dirty="0"/>
              <a:t>lugar a dudas, el principal trabajo del demonio es la gestación de sus hijos en la mentira, cuya pedagogía constituye lo que </a:t>
            </a:r>
            <a:r>
              <a:rPr lang="es-CO" dirty="0" smtClean="0"/>
              <a:t>ellos llaman:</a:t>
            </a:r>
            <a:r>
              <a:rPr lang="es-CO" dirty="0"/>
              <a:t> </a:t>
            </a:r>
            <a:r>
              <a:rPr lang="es-CO" dirty="0" smtClean="0"/>
              <a:t>“</a:t>
            </a:r>
            <a:r>
              <a:rPr lang="es-CO" dirty="0" smtClean="0">
                <a:latin typeface="Agency FB" pitchFamily="34" charset="0"/>
              </a:rPr>
              <a:t>los profundos secretos de Satanás</a:t>
            </a:r>
            <a:r>
              <a:rPr lang="es-CO" dirty="0"/>
              <a:t>” </a:t>
            </a:r>
            <a:r>
              <a:rPr lang="es-CO" dirty="0" smtClean="0"/>
              <a:t>en</a:t>
            </a:r>
            <a:r>
              <a:rPr lang="es-CO" dirty="0"/>
              <a:t> </a:t>
            </a:r>
            <a:r>
              <a:rPr lang="es-CO" dirty="0">
                <a:solidFill>
                  <a:srgbClr val="FF0000"/>
                </a:solidFill>
              </a:rPr>
              <a:t>(Apoc. </a:t>
            </a:r>
            <a:r>
              <a:rPr lang="es-CO" dirty="0" smtClean="0">
                <a:solidFill>
                  <a:srgbClr val="FF0000"/>
                </a:solidFill>
              </a:rPr>
              <a:t>2: </a:t>
            </a:r>
            <a:r>
              <a:rPr lang="es-CO" dirty="0">
                <a:solidFill>
                  <a:srgbClr val="FF0000"/>
                </a:solidFill>
              </a:rPr>
              <a:t>24)</a:t>
            </a:r>
            <a:r>
              <a:rPr lang="es-CO" dirty="0"/>
              <a:t>. Con </a:t>
            </a:r>
            <a:r>
              <a:rPr lang="es-CO" dirty="0" smtClean="0"/>
              <a:t>estos secretos </a:t>
            </a:r>
            <a:r>
              <a:rPr lang="es-CO" dirty="0"/>
              <a:t>engendra su linaje, porque es el fundamento de todo pecado y de todo su reino.</a:t>
            </a:r>
          </a:p>
          <a:p>
            <a:pPr marL="0" indent="0">
              <a:buNone/>
            </a:pPr>
            <a:r>
              <a:rPr lang="es-CO" sz="4100" b="1" u="sng" dirty="0" smtClean="0"/>
              <a:t>¿</a:t>
            </a:r>
            <a:r>
              <a:rPr lang="es-CO" sz="4100" b="1" u="sng" dirty="0"/>
              <a:t>Qué es la mentira? </a:t>
            </a:r>
            <a:endParaRPr lang="es-CO" sz="4100" b="1" u="sng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Es </a:t>
            </a:r>
            <a:r>
              <a:rPr lang="es-CO" dirty="0">
                <a:solidFill>
                  <a:srgbClr val="FF0000"/>
                </a:solidFill>
              </a:rPr>
              <a:t>el acto por el que la voluntad de un sujeto que conoce la verdad, la rechaza, se opone a ella y crea una concepción particular acerca de la realidad a la que corresponde la verdad o acepta para sí la existente el error acerca de un objeto, hecho o fenómeno</a:t>
            </a:r>
            <a:r>
              <a:rPr lang="es-CO" dirty="0"/>
              <a:t>. Asume al error con la fuerza que corresponde a la verdad. Con este acto transforma su naturaleza en la de mentiroso, realiza el mismo acto del padre de la mentira y se convierte en su hijo.</a:t>
            </a:r>
          </a:p>
          <a:p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286000" y="-3221152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dirty="0" smtClean="0"/>
              <a:t>etc</a:t>
            </a:r>
            <a:r>
              <a:rPr lang="es-C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2430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3200" b="1" dirty="0" smtClean="0"/>
              <a:t>Objetivo</a:t>
            </a:r>
            <a:r>
              <a:rPr lang="es-CO" sz="3200" b="1" dirty="0"/>
              <a:t>: Que los hermanos sepan que debemos cuidarnos al hablar para no mentir.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069160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sz="4100" b="1" dirty="0"/>
              <a:t>Introducción: </a:t>
            </a:r>
            <a:endParaRPr lang="es-CO" sz="4100" b="1" dirty="0" smtClean="0"/>
          </a:p>
          <a:p>
            <a:pPr marL="0" indent="0">
              <a:buNone/>
            </a:pPr>
            <a:r>
              <a:rPr lang="es-CO" sz="3100" b="1" dirty="0" smtClean="0"/>
              <a:t>DEBEMOS RECORDAR QUE "DETRÁS </a:t>
            </a:r>
            <a:r>
              <a:rPr lang="es-CO" sz="3100" b="1" dirty="0"/>
              <a:t>DE CADA MENTIRA HAY UNA MALDICIÓN"</a:t>
            </a:r>
          </a:p>
          <a:p>
            <a:r>
              <a:rPr lang="es-CO" dirty="0" smtClean="0"/>
              <a:t>La mentira está entre las siete cosas que aborrece Dios: </a:t>
            </a:r>
            <a:r>
              <a:rPr lang="es-CO" b="1" dirty="0" smtClean="0">
                <a:solidFill>
                  <a:srgbClr val="FF0000"/>
                </a:solidFill>
              </a:rPr>
              <a:t>Proverbios 6:16-19.</a:t>
            </a:r>
          </a:p>
          <a:p>
            <a:r>
              <a:rPr lang="es-CO" dirty="0" smtClean="0"/>
              <a:t>"Seis </a:t>
            </a:r>
            <a:r>
              <a:rPr lang="es-CO" dirty="0"/>
              <a:t>cosas aborrece </a:t>
            </a:r>
            <a:r>
              <a:rPr lang="es-CO" dirty="0" smtClean="0"/>
              <a:t>Jehová, y </a:t>
            </a:r>
            <a:r>
              <a:rPr lang="es-CO" dirty="0"/>
              <a:t>aun siete le son abominables</a:t>
            </a:r>
            <a:r>
              <a:rPr lang="es-CO" dirty="0" smtClean="0"/>
              <a:t>: (</a:t>
            </a: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), los </a:t>
            </a:r>
            <a:r>
              <a:rPr lang="es-CO" dirty="0"/>
              <a:t>ojos </a:t>
            </a:r>
            <a:r>
              <a:rPr lang="es-CO" dirty="0" smtClean="0"/>
              <a:t>altivos (</a:t>
            </a:r>
            <a:r>
              <a:rPr lang="es-CO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/>
              <a:t>), </a:t>
            </a:r>
            <a:r>
              <a:rPr lang="es-CO" u="sng" dirty="0"/>
              <a:t>la lengua </a:t>
            </a:r>
            <a:r>
              <a:rPr lang="es-CO" u="sng" dirty="0" smtClean="0"/>
              <a:t>mentirosa </a:t>
            </a:r>
            <a:r>
              <a:rPr lang="es-CO" dirty="0" smtClean="0"/>
              <a:t>(</a:t>
            </a:r>
            <a:r>
              <a:rPr lang="es-CO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/>
              <a:t>), las </a:t>
            </a:r>
            <a:r>
              <a:rPr lang="es-CO" dirty="0"/>
              <a:t>manos que </a:t>
            </a:r>
            <a:r>
              <a:rPr lang="es-CO" dirty="0" smtClean="0"/>
              <a:t>derraman sangre inocente (</a:t>
            </a:r>
            <a:r>
              <a:rPr lang="es-CO" b="1" dirty="0" smtClean="0">
                <a:solidFill>
                  <a:srgbClr val="FF0000"/>
                </a:solidFill>
              </a:rPr>
              <a:t>4</a:t>
            </a:r>
            <a:r>
              <a:rPr lang="es-CO" dirty="0" smtClean="0"/>
              <a:t>), el corazón </a:t>
            </a:r>
            <a:r>
              <a:rPr lang="es-CO" dirty="0"/>
              <a:t>que </a:t>
            </a:r>
            <a:r>
              <a:rPr lang="es-CO" dirty="0" smtClean="0"/>
              <a:t>maquina pensamientos inicuos (</a:t>
            </a:r>
            <a:r>
              <a:rPr lang="es-CO" b="1" dirty="0" smtClean="0">
                <a:solidFill>
                  <a:srgbClr val="FF0000"/>
                </a:solidFill>
              </a:rPr>
              <a:t>5</a:t>
            </a:r>
            <a:r>
              <a:rPr lang="es-CO" dirty="0" smtClean="0"/>
              <a:t>), los </a:t>
            </a:r>
            <a:r>
              <a:rPr lang="es-CO" dirty="0"/>
              <a:t>pies que corren presurosos al </a:t>
            </a:r>
            <a:r>
              <a:rPr lang="es-CO" dirty="0" smtClean="0"/>
              <a:t>mal (</a:t>
            </a:r>
            <a:r>
              <a:rPr lang="es-CO" b="1" dirty="0" smtClean="0">
                <a:solidFill>
                  <a:srgbClr val="FF0000"/>
                </a:solidFill>
              </a:rPr>
              <a:t>6</a:t>
            </a:r>
            <a:r>
              <a:rPr lang="es-CO" dirty="0" smtClean="0"/>
              <a:t>), el </a:t>
            </a:r>
            <a:r>
              <a:rPr lang="es-CO" dirty="0"/>
              <a:t>testigo falso</a:t>
            </a:r>
            <a:r>
              <a:rPr lang="es-CO" dirty="0" smtClean="0"/>
              <a:t>, </a:t>
            </a:r>
            <a:r>
              <a:rPr lang="es-CO" dirty="0"/>
              <a:t>que dice </a:t>
            </a:r>
            <a:r>
              <a:rPr lang="es-CO" u="sng" dirty="0" smtClean="0"/>
              <a:t>mentiras</a:t>
            </a:r>
            <a:r>
              <a:rPr lang="es-CO" dirty="0" smtClean="0"/>
              <a:t> y (</a:t>
            </a:r>
            <a:r>
              <a:rPr lang="es-CO" b="1" dirty="0" smtClean="0">
                <a:solidFill>
                  <a:srgbClr val="FF0000"/>
                </a:solidFill>
              </a:rPr>
              <a:t>7</a:t>
            </a:r>
            <a:r>
              <a:rPr lang="es-CO" dirty="0" smtClean="0"/>
              <a:t>), el </a:t>
            </a:r>
            <a:r>
              <a:rPr lang="es-CO" dirty="0"/>
              <a:t>que siembra </a:t>
            </a:r>
            <a:r>
              <a:rPr lang="es-CO" dirty="0" smtClean="0"/>
              <a:t>discordia entre </a:t>
            </a:r>
            <a:r>
              <a:rPr lang="es-CO" dirty="0"/>
              <a:t>hermanos. </a:t>
            </a:r>
          </a:p>
          <a:p>
            <a:pPr marL="0" indent="0">
              <a:buNone/>
            </a:pPr>
            <a:r>
              <a:rPr lang="es-CO" sz="4000" b="1" u="sng" dirty="0" smtClean="0"/>
              <a:t>¿Por </a:t>
            </a:r>
            <a:r>
              <a:rPr lang="es-CO" sz="4000" b="1" u="sng" dirty="0"/>
              <a:t>qué se miente</a:t>
            </a:r>
            <a:r>
              <a:rPr lang="es-CO" sz="4000" b="1" u="sng" dirty="0" smtClean="0"/>
              <a:t>?</a:t>
            </a:r>
            <a:endParaRPr lang="es-CO" sz="4000" b="1" u="sng" dirty="0"/>
          </a:p>
          <a:p>
            <a:endParaRPr lang="es-CO" dirty="0"/>
          </a:p>
          <a:p>
            <a:r>
              <a:rPr lang="es-CO" sz="3400" b="1" u="sng" dirty="0" smtClean="0"/>
              <a:t>Primero: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Se </a:t>
            </a:r>
            <a:r>
              <a:rPr lang="es-CO" dirty="0">
                <a:solidFill>
                  <a:srgbClr val="FF0000"/>
                </a:solidFill>
              </a:rPr>
              <a:t>miente por simple conveniencia social porque facilita la interacción </a:t>
            </a:r>
            <a:r>
              <a:rPr lang="es-CO" dirty="0"/>
              <a:t>(celular de palo, llenar de carro en el supermercado, llevar la camiseta de la UC, etc.). </a:t>
            </a:r>
            <a:r>
              <a:rPr lang="es-CO" dirty="0">
                <a:solidFill>
                  <a:srgbClr val="FF0000"/>
                </a:solidFill>
              </a:rPr>
              <a:t>Para lucir mejor o para conseguir algo que no podemos conseguir diciendo la verdad </a:t>
            </a:r>
            <a:r>
              <a:rPr lang="es-CO" dirty="0"/>
              <a:t>(mentir en el currículum vitae).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7758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33670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85000" lnSpcReduction="20000"/>
          </a:bodyPr>
          <a:lstStyle/>
          <a:p>
            <a:pPr marL="400050" lvl="1" indent="0">
              <a:buNone/>
            </a:pPr>
            <a:r>
              <a:rPr lang="es-CO" sz="4000" b="1" u="sng" dirty="0" smtClean="0"/>
              <a:t>Segundo</a:t>
            </a:r>
            <a:r>
              <a:rPr lang="es-CO" dirty="0" smtClean="0"/>
              <a:t>: </a:t>
            </a:r>
            <a:r>
              <a:rPr lang="es-CO" dirty="0" smtClean="0">
                <a:solidFill>
                  <a:srgbClr val="FF0000"/>
                </a:solidFill>
              </a:rPr>
              <a:t>Las </a:t>
            </a:r>
            <a:r>
              <a:rPr lang="es-CO" dirty="0">
                <a:solidFill>
                  <a:srgbClr val="FF0000"/>
                </a:solidFill>
              </a:rPr>
              <a:t>mujeres mienten para que otros se sientan mejor </a:t>
            </a:r>
            <a:r>
              <a:rPr lang="es-CO" u="sng" dirty="0"/>
              <a:t>(“Estaba exquisita la cena”</a:t>
            </a:r>
            <a:r>
              <a:rPr lang="es-CO" dirty="0"/>
              <a:t>). </a:t>
            </a:r>
            <a:r>
              <a:rPr lang="es-CO" dirty="0">
                <a:solidFill>
                  <a:srgbClr val="FF0000"/>
                </a:solidFill>
              </a:rPr>
              <a:t>Los hombres mienten para mejorar su image</a:t>
            </a:r>
            <a:r>
              <a:rPr lang="es-CO" dirty="0"/>
              <a:t>n (“</a:t>
            </a:r>
            <a:r>
              <a:rPr lang="es-CO" u="sng" dirty="0"/>
              <a:t>yo era el mejor de la clase</a:t>
            </a:r>
            <a:r>
              <a:rPr lang="es-CO" dirty="0"/>
              <a:t>”, “</a:t>
            </a:r>
            <a:r>
              <a:rPr lang="es-CO" u="sng" dirty="0"/>
              <a:t>mis suegros son maravillosos</a:t>
            </a:r>
            <a:r>
              <a:rPr lang="es-CO" dirty="0"/>
              <a:t>”), </a:t>
            </a:r>
            <a:r>
              <a:rPr lang="es-CO" dirty="0">
                <a:solidFill>
                  <a:srgbClr val="FF0000"/>
                </a:solidFill>
              </a:rPr>
              <a:t>para mantener su vanidad, para darse importancia u ocultar algo. Mienten para ocultar sus fracasos</a:t>
            </a:r>
            <a:r>
              <a:rPr lang="es-CO" dirty="0"/>
              <a:t>.</a:t>
            </a:r>
          </a:p>
          <a:p>
            <a:endParaRPr lang="es-CO" dirty="0"/>
          </a:p>
          <a:p>
            <a:pPr marL="400050" lvl="1" indent="0">
              <a:buNone/>
            </a:pPr>
            <a:r>
              <a:rPr lang="es-CO" sz="4100" b="1" u="sng" dirty="0" smtClean="0"/>
              <a:t>Tercero: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Pensamos </a:t>
            </a:r>
            <a:r>
              <a:rPr lang="es-CO" dirty="0">
                <a:solidFill>
                  <a:srgbClr val="FF0000"/>
                </a:solidFill>
              </a:rPr>
              <a:t>que una mentira hará feliz a una persona</a:t>
            </a:r>
            <a:r>
              <a:rPr lang="es-CO" dirty="0"/>
              <a:t> (“</a:t>
            </a:r>
            <a:r>
              <a:rPr lang="es-CO" u="sng" dirty="0"/>
              <a:t>te quiero mucho</a:t>
            </a:r>
            <a:r>
              <a:rPr lang="es-CO" dirty="0"/>
              <a:t>”, </a:t>
            </a:r>
            <a:r>
              <a:rPr lang="es-CO" u="sng" dirty="0"/>
              <a:t>a una persona en un momento difícil, pero en realidad me caes mal</a:t>
            </a:r>
            <a:r>
              <a:rPr lang="es-CO" dirty="0"/>
              <a:t>), </a:t>
            </a:r>
            <a:r>
              <a:rPr lang="es-CO" dirty="0">
                <a:solidFill>
                  <a:srgbClr val="FF0000"/>
                </a:solidFill>
              </a:rPr>
              <a:t>en cambio las verdades hacen daño </a:t>
            </a:r>
            <a:r>
              <a:rPr lang="es-CO" dirty="0"/>
              <a:t>(</a:t>
            </a:r>
            <a:r>
              <a:rPr lang="es-CO" u="sng" dirty="0"/>
              <a:t>malas noticias</a:t>
            </a:r>
            <a:r>
              <a:rPr lang="es-CO" dirty="0"/>
              <a:t>).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Casi </a:t>
            </a:r>
            <a:r>
              <a:rPr lang="es-CO" dirty="0"/>
              <a:t>todo el mundo </a:t>
            </a:r>
            <a:r>
              <a:rPr lang="es-CO" dirty="0" smtClean="0"/>
              <a:t>está de acuerdo en </a:t>
            </a:r>
            <a:r>
              <a:rPr lang="es-CO" dirty="0"/>
              <a:t>que algunas mentiras son necesarias para evitar conflictos mezquinos y aceitar engranes de una relación (En una relación de pareja: “</a:t>
            </a:r>
            <a:r>
              <a:rPr lang="es-CO" u="sng" dirty="0"/>
              <a:t>Si te iba a llamar</a:t>
            </a:r>
            <a:r>
              <a:rPr lang="es-CO" dirty="0"/>
              <a:t>”, “</a:t>
            </a:r>
            <a:r>
              <a:rPr lang="es-CO" u="sng" dirty="0"/>
              <a:t>me quede trabajando hasta tarde”, etc.</a:t>
            </a:r>
            <a:r>
              <a:rPr lang="es-CO" dirty="0"/>
              <a:t>). </a:t>
            </a:r>
            <a:r>
              <a:rPr lang="es-CO" dirty="0">
                <a:solidFill>
                  <a:srgbClr val="FF0000"/>
                </a:solidFill>
              </a:rPr>
              <a:t>Se pierde mucho diciendo la verdad </a:t>
            </a:r>
            <a:r>
              <a:rPr lang="es-CO" dirty="0"/>
              <a:t>(</a:t>
            </a:r>
            <a:r>
              <a:rPr lang="es-CO" u="sng" dirty="0"/>
              <a:t>conflictos, castigos, etc</a:t>
            </a:r>
            <a:r>
              <a:rPr lang="es-CO" dirty="0"/>
              <a:t>.) </a:t>
            </a:r>
            <a:r>
              <a:rPr lang="es-CO" dirty="0">
                <a:solidFill>
                  <a:srgbClr val="FF0000"/>
                </a:solidFill>
              </a:rPr>
              <a:t>y se gana poco ocultándola. Se busca el mal menor.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532342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000" b="1" u="sng" dirty="0" smtClean="0"/>
              <a:t>Cuarto</a:t>
            </a:r>
            <a:r>
              <a:rPr lang="es-CO" dirty="0" smtClean="0"/>
              <a:t>: </a:t>
            </a:r>
            <a:r>
              <a:rPr lang="es-CO" dirty="0" smtClean="0">
                <a:solidFill>
                  <a:srgbClr val="FF0000"/>
                </a:solidFill>
              </a:rPr>
              <a:t>Mentimos </a:t>
            </a:r>
            <a:r>
              <a:rPr lang="es-CO" dirty="0">
                <a:solidFill>
                  <a:srgbClr val="FF0000"/>
                </a:solidFill>
              </a:rPr>
              <a:t>porque somos inseguros o para cubrir nuestros errores</a:t>
            </a:r>
            <a:r>
              <a:rPr lang="es-CO" dirty="0"/>
              <a:t>. (Cuando se quiebra algo o cuando ensuciamos la pared con los zapatos, siempre nadie es)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4000" b="1" u="sng" dirty="0" smtClean="0"/>
              <a:t>Quinto</a:t>
            </a:r>
            <a:r>
              <a:rPr lang="es-CO" dirty="0" smtClean="0"/>
              <a:t>: </a:t>
            </a:r>
            <a:r>
              <a:rPr lang="es-CO" dirty="0" smtClean="0">
                <a:solidFill>
                  <a:srgbClr val="FF0000"/>
                </a:solidFill>
              </a:rPr>
              <a:t>Mentimos </a:t>
            </a:r>
            <a:r>
              <a:rPr lang="es-CO" dirty="0">
                <a:solidFill>
                  <a:srgbClr val="FF0000"/>
                </a:solidFill>
              </a:rPr>
              <a:t>porque creemos que las cosas tienen que ser perfectas para ser aceptadas, mentimos para moldear la perfección</a:t>
            </a:r>
            <a:r>
              <a:rPr lang="es-CO" dirty="0"/>
              <a:t>. (“La persona que es buena, en realidad es Buena Buena.”)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5650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500" b="1" u="sng" dirty="0" smtClean="0"/>
              <a:t>¿A </a:t>
            </a:r>
            <a:r>
              <a:rPr lang="es-CO" sz="4500" b="1" u="sng" dirty="0"/>
              <a:t>quién mentimos? :</a:t>
            </a:r>
          </a:p>
          <a:p>
            <a:pPr marL="400050" lvl="1" indent="0">
              <a:buNone/>
            </a:pPr>
            <a:r>
              <a:rPr lang="es-CO" sz="4000" b="1" dirty="0" smtClean="0">
                <a:solidFill>
                  <a:srgbClr val="FF0000"/>
                </a:solidFill>
              </a:rPr>
              <a:t>1</a:t>
            </a:r>
            <a:r>
              <a:rPr lang="es-CO" dirty="0"/>
              <a:t>. </a:t>
            </a:r>
            <a:r>
              <a:rPr lang="es-CO" sz="3600" b="1" u="sng" dirty="0" smtClean="0"/>
              <a:t>Mentimos </a:t>
            </a:r>
            <a:r>
              <a:rPr lang="es-CO" sz="3200" b="1" u="sng" dirty="0" smtClean="0"/>
              <a:t>Dios</a:t>
            </a:r>
            <a:r>
              <a:rPr lang="es-CO" sz="3200" b="1" u="sng" dirty="0"/>
              <a:t>:</a:t>
            </a:r>
            <a:endParaRPr lang="es-CO" b="1" u="sng" dirty="0"/>
          </a:p>
          <a:p>
            <a:pPr marL="400050" lvl="1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Josué 24:27</a:t>
            </a:r>
            <a:r>
              <a:rPr lang="es-CO" dirty="0" smtClean="0"/>
              <a:t>. ... </a:t>
            </a:r>
            <a:r>
              <a:rPr lang="es-CO" dirty="0">
                <a:solidFill>
                  <a:srgbClr val="FF0000"/>
                </a:solidFill>
              </a:rPr>
              <a:t>para que no mintáis contra vuestro Dios</a:t>
            </a:r>
            <a:r>
              <a:rPr lang="es-CO" dirty="0"/>
              <a:t>... (Dios habla de todo lo que hizo por Israel; </a:t>
            </a:r>
            <a:r>
              <a:rPr lang="es-CO" dirty="0" smtClean="0">
                <a:solidFill>
                  <a:srgbClr val="FF0000"/>
                </a:solidFill>
              </a:rPr>
              <a:t>(ver Isa.5:4 pp)</a:t>
            </a:r>
            <a:r>
              <a:rPr lang="es-CO" dirty="0" smtClean="0"/>
              <a:t>, Josué </a:t>
            </a:r>
            <a:r>
              <a:rPr lang="es-CO" dirty="0"/>
              <a:t>exhorta al Pueblo a servir a Dios; el pueblo se compromete ha </a:t>
            </a:r>
            <a:r>
              <a:rPr lang="es-CO" dirty="0" smtClean="0"/>
              <a:t>hacerlo, ver </a:t>
            </a:r>
            <a:r>
              <a:rPr lang="es-CO" dirty="0" smtClean="0">
                <a:solidFill>
                  <a:srgbClr val="FF0000"/>
                </a:solidFill>
              </a:rPr>
              <a:t>Éxo.24: 7</a:t>
            </a:r>
            <a:r>
              <a:rPr lang="es-CO" dirty="0" smtClean="0"/>
              <a:t>)</a:t>
            </a:r>
            <a:endParaRPr lang="es-CO" dirty="0"/>
          </a:p>
          <a:p>
            <a:endParaRPr lang="es-CO" dirty="0"/>
          </a:p>
          <a:p>
            <a:pPr marL="400050" lvl="1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Hechos 5:3-4</a:t>
            </a:r>
            <a:r>
              <a:rPr lang="es-CO" dirty="0" smtClean="0">
                <a:solidFill>
                  <a:srgbClr val="FF0000"/>
                </a:solidFill>
              </a:rPr>
              <a:t>. El </a:t>
            </a:r>
            <a:r>
              <a:rPr lang="es-CO" dirty="0">
                <a:solidFill>
                  <a:srgbClr val="FF0000"/>
                </a:solidFill>
              </a:rPr>
              <a:t>pecado no fue retener el dinero, sino simularlo haberlo entregado todo. Su pecado fue una consagración fingida</a:t>
            </a:r>
            <a:r>
              <a:rPr lang="es-CO" dirty="0"/>
              <a:t>. Cuando ofrendamos, muchas veces tratamos de mentir a Dios, incluso le pedimos prestado a Dios de la ofrenda que es de él.</a:t>
            </a:r>
          </a:p>
          <a:p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5881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9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</a:t>
            </a:r>
            <a:r>
              <a:rPr lang="es-CO" sz="3500" b="1" u="sng" dirty="0" smtClean="0"/>
              <a:t>Mentimos a </a:t>
            </a:r>
            <a:r>
              <a:rPr lang="es-CO" sz="3300" b="1" u="sng" dirty="0" smtClean="0"/>
              <a:t>Otras </a:t>
            </a:r>
            <a:r>
              <a:rPr lang="es-CO" sz="3300" b="1" u="sng" dirty="0"/>
              <a:t>Personas</a:t>
            </a:r>
            <a:r>
              <a:rPr lang="es-CO" dirty="0"/>
              <a:t>:</a:t>
            </a:r>
          </a:p>
          <a:p>
            <a:pPr marL="400050" lvl="1" indent="0">
              <a:buNone/>
            </a:pPr>
            <a:r>
              <a:rPr lang="es-CO" b="1" u="sng" dirty="0">
                <a:solidFill>
                  <a:srgbClr val="FF0000"/>
                </a:solidFill>
              </a:rPr>
              <a:t>Levíticos </a:t>
            </a:r>
            <a:r>
              <a:rPr lang="es-CO" b="1" u="sng" dirty="0" smtClean="0">
                <a:solidFill>
                  <a:srgbClr val="FF0000"/>
                </a:solidFill>
              </a:rPr>
              <a:t>19:11</a:t>
            </a:r>
            <a:r>
              <a:rPr lang="es-CO" dirty="0" smtClean="0"/>
              <a:t>.  </a:t>
            </a:r>
            <a:r>
              <a:rPr lang="es-CO" dirty="0"/>
              <a:t>Mentir uno a otro</a:t>
            </a:r>
            <a:r>
              <a:rPr lang="es-CO" dirty="0">
                <a:solidFill>
                  <a:srgbClr val="FF0000"/>
                </a:solidFill>
              </a:rPr>
              <a:t>. En una encuesta, el 60% de los participantes mintió entre 2 y 3 veces en sólo 10 minutos</a:t>
            </a:r>
            <a:r>
              <a:rPr lang="es-CO" dirty="0"/>
              <a:t>. Eran reglas de convivencia social.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b="1" u="sng" dirty="0" smtClean="0">
                <a:solidFill>
                  <a:srgbClr val="FF0000"/>
                </a:solidFill>
              </a:rPr>
              <a:t>Colosenses 3:9</a:t>
            </a:r>
            <a:r>
              <a:rPr lang="es-CO" dirty="0" smtClean="0"/>
              <a:t>. </a:t>
            </a:r>
            <a:r>
              <a:rPr lang="es-CO" dirty="0"/>
              <a:t>No Mintáis el uno al otro. </a:t>
            </a:r>
            <a:r>
              <a:rPr lang="es-CO" dirty="0">
                <a:solidFill>
                  <a:srgbClr val="FF0000"/>
                </a:solidFill>
              </a:rPr>
              <a:t>Cuando nos preguntan si estamos bien y decimos que estamos bien siendo que estamos mal</a:t>
            </a:r>
            <a:r>
              <a:rPr lang="es-CO" dirty="0"/>
              <a:t>. (Aunque a veces rogamos que este bien para no cargar con sus problemas). </a:t>
            </a:r>
            <a:r>
              <a:rPr lang="es-CO" dirty="0">
                <a:solidFill>
                  <a:srgbClr val="FF0000"/>
                </a:solidFill>
              </a:rPr>
              <a:t>Habla de no mentir como cuando lo hacíamos cuando no éramos creyentes. Las mentiras cada vez distancian más a las personas ya que una mentira saca otra.</a:t>
            </a:r>
          </a:p>
          <a:p>
            <a:endParaRPr lang="es-CO" dirty="0"/>
          </a:p>
          <a:p>
            <a:pPr marL="400050" lvl="1" indent="0">
              <a:buNone/>
            </a:pPr>
            <a:r>
              <a:rPr lang="es-CO" b="1" u="sng" dirty="0">
                <a:solidFill>
                  <a:srgbClr val="FF0000"/>
                </a:solidFill>
              </a:rPr>
              <a:t>Salmos </a:t>
            </a:r>
            <a:r>
              <a:rPr lang="es-CO" b="1" u="sng" dirty="0" smtClean="0">
                <a:solidFill>
                  <a:srgbClr val="FF0000"/>
                </a:solidFill>
              </a:rPr>
              <a:t>12:1-2.</a:t>
            </a:r>
            <a:r>
              <a:rPr lang="es-CO" dirty="0" smtClean="0"/>
              <a:t> </a:t>
            </a:r>
            <a:r>
              <a:rPr lang="es-CO" dirty="0"/>
              <a:t>Habla mentira cada uno con su prójimo. </a:t>
            </a:r>
            <a:r>
              <a:rPr lang="es-CO" dirty="0">
                <a:solidFill>
                  <a:srgbClr val="FF0000"/>
                </a:solidFill>
              </a:rPr>
              <a:t>Cuando copiamos en las pruebas o robamos cosas del trabajo</a:t>
            </a:r>
            <a:r>
              <a:rPr lang="es-CO" dirty="0"/>
              <a:t>. Mucho mejor es pedir las cosas.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0722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4400" b="1" dirty="0">
                <a:solidFill>
                  <a:srgbClr val="FF0000"/>
                </a:solidFill>
              </a:rPr>
              <a:t>3.</a:t>
            </a:r>
            <a:r>
              <a:rPr lang="es-CO" sz="4400" b="1" u="sng" dirty="0"/>
              <a:t> </a:t>
            </a:r>
            <a:r>
              <a:rPr lang="es-CO" sz="4400" b="1" u="sng" dirty="0" smtClean="0"/>
              <a:t>Nos mentimos A </a:t>
            </a:r>
            <a:r>
              <a:rPr lang="es-CO" sz="4400" b="1" u="sng" dirty="0"/>
              <a:t>nosotros mismos</a:t>
            </a:r>
            <a:r>
              <a:rPr lang="es-CO" dirty="0"/>
              <a:t>:</a:t>
            </a:r>
          </a:p>
          <a:p>
            <a:pPr marL="400050" lvl="1" indent="0">
              <a:buNone/>
            </a:pPr>
            <a:r>
              <a:rPr lang="es-CO" sz="3000" b="1" u="sng" dirty="0" smtClean="0">
                <a:solidFill>
                  <a:srgbClr val="FF0000"/>
                </a:solidFill>
              </a:rPr>
              <a:t>1 Juan </a:t>
            </a:r>
            <a:r>
              <a:rPr lang="es-CO" sz="3000" b="1" u="sng" dirty="0">
                <a:solidFill>
                  <a:srgbClr val="FF0000"/>
                </a:solidFill>
              </a:rPr>
              <a:t>1:6, 9; 2:4; 4:19-21 </a:t>
            </a:r>
            <a:r>
              <a:rPr lang="es-CO" sz="3000" dirty="0" smtClean="0"/>
              <a:t>. </a:t>
            </a:r>
            <a:r>
              <a:rPr lang="es-CO" dirty="0">
                <a:solidFill>
                  <a:srgbClr val="FF0000"/>
                </a:solidFill>
              </a:rPr>
              <a:t>Cuando nos creemos espirituales porque leemos la Biblia </a:t>
            </a:r>
            <a:r>
              <a:rPr lang="es-CO" dirty="0"/>
              <a:t>(no la entendemos) </a:t>
            </a:r>
            <a:r>
              <a:rPr lang="es-CO" dirty="0">
                <a:solidFill>
                  <a:srgbClr val="FF0000"/>
                </a:solidFill>
              </a:rPr>
              <a:t>u oramos </a:t>
            </a:r>
            <a:r>
              <a:rPr lang="es-CO" dirty="0"/>
              <a:t>(sin fe, fuera de la voluntad de Dios, no sabemos lo que oramos) </a:t>
            </a:r>
            <a:r>
              <a:rPr lang="es-CO" dirty="0">
                <a:solidFill>
                  <a:srgbClr val="FF0000"/>
                </a:solidFill>
              </a:rPr>
              <a:t>si lo hacemos para aparentar ya que </a:t>
            </a:r>
            <a:r>
              <a:rPr lang="es-CO" dirty="0" smtClean="0">
                <a:solidFill>
                  <a:srgbClr val="FF0000"/>
                </a:solidFill>
              </a:rPr>
              <a:t>no vivimos la Palabra</a:t>
            </a:r>
            <a:r>
              <a:rPr lang="es-CO" dirty="0" smtClean="0"/>
              <a:t> </a:t>
            </a:r>
            <a:r>
              <a:rPr lang="es-CO" dirty="0"/>
              <a:t>(Santiago </a:t>
            </a:r>
            <a:r>
              <a:rPr lang="es-CO" dirty="0" smtClean="0"/>
              <a:t>1:22, </a:t>
            </a:r>
            <a:r>
              <a:rPr lang="es-CO" dirty="0"/>
              <a:t>“Pero ser hacedores de la palabra, y no tan solamente oidores, engañándoos a vosotros mismos</a:t>
            </a:r>
            <a:r>
              <a:rPr lang="es-CO" dirty="0" smtClean="0"/>
              <a:t>”).</a:t>
            </a:r>
          </a:p>
          <a:p>
            <a:pPr marL="400050" lvl="1" indent="0">
              <a:buNone/>
            </a:pPr>
            <a:endParaRPr lang="es-CO" dirty="0"/>
          </a:p>
          <a:p>
            <a:pPr marL="400050" lvl="1" indent="0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En cambio, si por broma, nos dicen carnales, nos sentimos ofendidos </a:t>
            </a:r>
            <a:r>
              <a:rPr lang="es-CO" dirty="0"/>
              <a:t>(Gálatas </a:t>
            </a:r>
            <a:r>
              <a:rPr lang="es-CO" dirty="0" smtClean="0"/>
              <a:t>6:3, </a:t>
            </a:r>
            <a:r>
              <a:rPr lang="es-CO" dirty="0"/>
              <a:t>“Porque el que se cree ser algo, no siendo nada, a sí mismo se engaña”). </a:t>
            </a:r>
            <a:r>
              <a:rPr lang="es-CO" dirty="0">
                <a:solidFill>
                  <a:srgbClr val="FF0000"/>
                </a:solidFill>
              </a:rPr>
              <a:t>También llegamos a creer que los demás son más pecadores que nosotros. Cuando tenemos conflictos con los hermanos y decimos que estamos en comunión con Dios. Ayudamos sólo a los amigos</a:t>
            </a:r>
            <a:r>
              <a:rPr lang="es-CO" dirty="0"/>
              <a:t> (¿qué mérito tiene?).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9289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r>
              <a:rPr lang="es-CO" dirty="0" smtClean="0"/>
              <a:t>Una incoherencia es que les </a:t>
            </a:r>
            <a:r>
              <a:rPr lang="es-CO" dirty="0"/>
              <a:t>inculcamos a los niños a no mentir, </a:t>
            </a:r>
            <a:r>
              <a:rPr lang="es-CO" u="sng" dirty="0"/>
              <a:t>pero se les muestra que es cortés decir que les gustó un regalo cuando no es así</a:t>
            </a:r>
            <a:r>
              <a:rPr lang="es-CO" dirty="0"/>
              <a:t>. </a:t>
            </a:r>
            <a:r>
              <a:rPr lang="es-CO" dirty="0">
                <a:solidFill>
                  <a:srgbClr val="FF0000"/>
                </a:solidFill>
              </a:rPr>
              <a:t>Cuando llaman por teléfono, generalmente se miente diciendo que no estoy</a:t>
            </a:r>
            <a:r>
              <a:rPr lang="es-CO" dirty="0"/>
              <a:t>. (Se involucra a los niños a mentir).</a:t>
            </a:r>
          </a:p>
          <a:p>
            <a:endParaRPr lang="es-CO" dirty="0"/>
          </a:p>
          <a:p>
            <a:pPr marL="857250" lvl="2" indent="0">
              <a:buNone/>
            </a:pPr>
            <a:r>
              <a:rPr lang="es-CO" sz="3000" dirty="0"/>
              <a:t>Muchas veces somos cómplices de mentiras ajenas. </a:t>
            </a:r>
            <a:r>
              <a:rPr lang="es-CO" sz="3000" dirty="0">
                <a:solidFill>
                  <a:srgbClr val="FF0000"/>
                </a:solidFill>
              </a:rPr>
              <a:t>Guardamos silencio para beneficiar a alguien</a:t>
            </a:r>
            <a:r>
              <a:rPr lang="es-CO" sz="3000" dirty="0"/>
              <a:t>.</a:t>
            </a:r>
          </a:p>
          <a:p>
            <a:endParaRPr lang="es-CO" dirty="0"/>
          </a:p>
          <a:p>
            <a:r>
              <a:rPr lang="es-CO" u="sng" dirty="0" smtClean="0">
                <a:solidFill>
                  <a:srgbClr val="FF0000"/>
                </a:solidFill>
              </a:rPr>
              <a:t>1 Corintios 3:18. </a:t>
            </a:r>
            <a:r>
              <a:rPr lang="es-CO" dirty="0"/>
              <a:t>“Nadie se engañe a sí mismo; si alguno de vosotros se cree sabio en este siglo, hágase ignorante, para que llegue a ser sabio</a:t>
            </a:r>
            <a:r>
              <a:rPr lang="es-CO" dirty="0" smtClean="0"/>
              <a:t>”.</a:t>
            </a: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2577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dirty="0">
                <a:latin typeface="Algerian" pitchFamily="82" charset="0"/>
              </a:rPr>
              <a:t>Ejemplos bíblicos: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500" b="1" dirty="0" smtClean="0">
                <a:solidFill>
                  <a:srgbClr val="FF0000"/>
                </a:solidFill>
              </a:rPr>
              <a:t>1. </a:t>
            </a:r>
            <a:r>
              <a:rPr lang="es-CO" sz="4500" b="1" u="sng" dirty="0" smtClean="0"/>
              <a:t>Caín:</a:t>
            </a:r>
          </a:p>
          <a:p>
            <a:pPr marL="400050" lvl="1" indent="0">
              <a:buNone/>
            </a:pPr>
            <a:r>
              <a:rPr lang="es-CO" sz="3400" b="1" u="sng" dirty="0" smtClean="0">
                <a:solidFill>
                  <a:srgbClr val="FF0000"/>
                </a:solidFill>
              </a:rPr>
              <a:t>Génesis 4:3-10</a:t>
            </a:r>
            <a:r>
              <a:rPr lang="es-CO" dirty="0" smtClean="0"/>
              <a:t>. Abel </a:t>
            </a:r>
            <a:r>
              <a:rPr lang="es-CO" dirty="0"/>
              <a:t>era un hombre de fe ya que su ofrenda fue dada con un espíritu adecuado. Caín tuvo un espíritu diferente al </a:t>
            </a:r>
            <a:r>
              <a:rPr lang="es-CO" dirty="0" smtClean="0"/>
              <a:t>ofrendar. </a:t>
            </a:r>
            <a:r>
              <a:rPr lang="es-CO" dirty="0" smtClean="0">
                <a:solidFill>
                  <a:srgbClr val="FF0000"/>
                </a:solidFill>
              </a:rPr>
              <a:t>Hebreos </a:t>
            </a:r>
            <a:r>
              <a:rPr lang="es-CO" dirty="0">
                <a:solidFill>
                  <a:srgbClr val="FF0000"/>
                </a:solidFill>
              </a:rPr>
              <a:t>11:4</a:t>
            </a:r>
            <a:r>
              <a:rPr lang="es-CO" dirty="0"/>
              <a:t> </a:t>
            </a:r>
            <a:r>
              <a:rPr lang="es-CO" dirty="0" smtClean="0"/>
              <a:t>dice: </a:t>
            </a:r>
            <a:r>
              <a:rPr lang="es-CO" dirty="0"/>
              <a:t>“Por la fe Abel ofreció a Dios más excelente sacrificio que Caín</a:t>
            </a:r>
            <a:r>
              <a:rPr lang="es-CO" dirty="0" smtClean="0"/>
              <a:t>”. Caín por no tener fe, se transformó </a:t>
            </a:r>
            <a:r>
              <a:rPr lang="es-CO" dirty="0"/>
              <a:t>en un enemigo de Dios. Pero Dios buscaba reconciliarse con Caín y evitar que cometiese un pecado más </a:t>
            </a:r>
            <a:r>
              <a:rPr lang="es-CO" dirty="0" smtClean="0"/>
              <a:t>grave (</a:t>
            </a:r>
            <a:r>
              <a:rPr lang="es-CO" dirty="0" smtClean="0">
                <a:solidFill>
                  <a:srgbClr val="FF0000"/>
                </a:solidFill>
              </a:rPr>
              <a:t>ver Gén.4:7</a:t>
            </a:r>
            <a:r>
              <a:rPr lang="es-CO" dirty="0" smtClean="0"/>
              <a:t>). </a:t>
            </a:r>
            <a:r>
              <a:rPr lang="es-CO" dirty="0">
                <a:solidFill>
                  <a:srgbClr val="FF0000"/>
                </a:solidFill>
              </a:rPr>
              <a:t>Para intentar cubrir su pecado, </a:t>
            </a:r>
            <a:r>
              <a:rPr lang="es-CO" dirty="0" smtClean="0">
                <a:solidFill>
                  <a:srgbClr val="FF0000"/>
                </a:solidFill>
              </a:rPr>
              <a:t>Caín intento </a:t>
            </a:r>
            <a:r>
              <a:rPr lang="es-CO" dirty="0">
                <a:solidFill>
                  <a:srgbClr val="FF0000"/>
                </a:solidFill>
              </a:rPr>
              <a:t>mentir a Dios diciendo que no sabía dónde estaba su hermano. Quizá a sus padres les mintió con la misma respuesta. Intentó mentir a Dios para cubrir su pecado </a:t>
            </a:r>
            <a:r>
              <a:rPr lang="es-CO" dirty="0"/>
              <a:t>(cuando se quiebran cosas o desaparecen, hacemos lo mismo). Caín venía mal espiritualmente. </a:t>
            </a:r>
            <a:r>
              <a:rPr lang="es-CO" dirty="0">
                <a:solidFill>
                  <a:srgbClr val="FF0000"/>
                </a:solidFill>
              </a:rPr>
              <a:t>Asimismo podemos intentar mentir a Dios y demás gente.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8166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pPr marL="0" indent="0"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dirty="0"/>
              <a:t>. </a:t>
            </a:r>
            <a:r>
              <a:rPr lang="es-CO" b="1" u="sng" dirty="0" smtClean="0"/>
              <a:t>Abram.</a:t>
            </a:r>
          </a:p>
          <a:p>
            <a:pPr marL="400050" lvl="1" indent="0">
              <a:buNone/>
            </a:pPr>
            <a:r>
              <a:rPr lang="es-CO" u="sng" dirty="0" smtClean="0">
                <a:solidFill>
                  <a:srgbClr val="FF0000"/>
                </a:solidFill>
              </a:rPr>
              <a:t>Génesis </a:t>
            </a:r>
            <a:r>
              <a:rPr lang="es-CO" u="sng" dirty="0">
                <a:solidFill>
                  <a:srgbClr val="FF0000"/>
                </a:solidFill>
              </a:rPr>
              <a:t>12:10-20</a:t>
            </a:r>
            <a:r>
              <a:rPr lang="es-CO" dirty="0"/>
              <a:t>. </a:t>
            </a:r>
            <a:r>
              <a:rPr lang="es-CO" dirty="0" smtClean="0"/>
              <a:t>Abram se </a:t>
            </a:r>
            <a:r>
              <a:rPr lang="es-CO" dirty="0"/>
              <a:t>intentaba salvar asimismo no importando la suerte de los demás (</a:t>
            </a:r>
            <a:r>
              <a:rPr lang="es-CO" u="sng" dirty="0"/>
              <a:t>esposa, rey, etc</a:t>
            </a:r>
            <a:r>
              <a:rPr lang="es-CO" dirty="0"/>
              <a:t>.). Dios protegió a su esposa y al rey. </a:t>
            </a:r>
            <a:endParaRPr lang="es-CO" dirty="0" smtClean="0"/>
          </a:p>
          <a:p>
            <a:pPr marL="400050" lvl="1" indent="0">
              <a:buNone/>
            </a:pPr>
            <a:endParaRPr lang="es-CO" dirty="0"/>
          </a:p>
          <a:p>
            <a:pPr marL="400050" lvl="1" indent="0">
              <a:buNone/>
            </a:pPr>
            <a:r>
              <a:rPr lang="es-CO" dirty="0" smtClean="0"/>
              <a:t>Él </a:t>
            </a:r>
            <a:r>
              <a:rPr lang="es-CO" dirty="0"/>
              <a:t>cumple igual sus propósitos a pesar que muchas veces podemos interferir en la obra con nuestras mentiras. Notar que estaba en </a:t>
            </a:r>
            <a:r>
              <a:rPr lang="es-CO" dirty="0" smtClean="0"/>
              <a:t>Egipto, donde debía ser luz para otros.</a:t>
            </a:r>
            <a:endParaRPr lang="es-CO" dirty="0"/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031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4600" b="1" dirty="0">
                <a:solidFill>
                  <a:srgbClr val="FF0000"/>
                </a:solidFill>
              </a:rPr>
              <a:t>3. </a:t>
            </a:r>
            <a:r>
              <a:rPr lang="es-CO" sz="4600" b="1" u="sng" dirty="0" smtClean="0"/>
              <a:t>Isaac.</a:t>
            </a:r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Génesis 26:1-11</a:t>
            </a:r>
            <a:r>
              <a:rPr lang="es-CO" dirty="0" smtClean="0"/>
              <a:t>. Isaac</a:t>
            </a:r>
            <a:r>
              <a:rPr lang="es-CO" dirty="0"/>
              <a:t>. Tuvo miedo a que lo matasen, incluso después de haber hablado con Dios. ¿</a:t>
            </a:r>
            <a:r>
              <a:rPr lang="es-CO" b="1" dirty="0"/>
              <a:t>De quién lo habrá aprendido</a:t>
            </a:r>
            <a:r>
              <a:rPr lang="es-CO" dirty="0"/>
              <a:t>?. </a:t>
            </a:r>
            <a:r>
              <a:rPr lang="es-CO" dirty="0" smtClean="0">
                <a:solidFill>
                  <a:srgbClr val="FF0000"/>
                </a:solidFill>
              </a:rPr>
              <a:t>Sin duda Isaac escuchó a su padre decir esta mentira. Aquí tenemos que los </a:t>
            </a:r>
            <a:r>
              <a:rPr lang="es-CO" dirty="0">
                <a:solidFill>
                  <a:srgbClr val="FF0000"/>
                </a:solidFill>
              </a:rPr>
              <a:t>hijos siguen el ejemplo de los padres.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4</a:t>
            </a:r>
            <a:r>
              <a:rPr lang="es-CO" sz="4000" dirty="0">
                <a:solidFill>
                  <a:srgbClr val="FF0000"/>
                </a:solidFill>
              </a:rPr>
              <a:t>. </a:t>
            </a:r>
            <a:r>
              <a:rPr lang="es-CO" sz="4000" u="sng" dirty="0" smtClean="0"/>
              <a:t>Jacob.</a:t>
            </a:r>
            <a:endParaRPr lang="es-CO" u="sng" dirty="0" smtClean="0"/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Génesis 27:18-19. </a:t>
            </a:r>
            <a:r>
              <a:rPr lang="es-CO" dirty="0"/>
              <a:t>Jacob. Se confabuló con su madre y robo 2 cosas: </a:t>
            </a:r>
            <a:r>
              <a:rPr lang="es-CO" u="sng" dirty="0" smtClean="0"/>
              <a:t>Primero La </a:t>
            </a:r>
            <a:r>
              <a:rPr lang="es-CO" u="sng" dirty="0"/>
              <a:t>primogenitura y </a:t>
            </a:r>
            <a:r>
              <a:rPr lang="es-CO" u="sng" dirty="0" smtClean="0"/>
              <a:t>Segundo la </a:t>
            </a:r>
            <a:r>
              <a:rPr lang="es-CO" u="sng" dirty="0"/>
              <a:t>bendición</a:t>
            </a:r>
            <a:r>
              <a:rPr lang="es-CO" dirty="0"/>
              <a:t>. Muchas veces se confabulan el padre o la madre con los hijos para mentir al otro. Muchas veces mentimos para conseguir cosas. </a:t>
            </a:r>
            <a:r>
              <a:rPr lang="es-CO" b="1" dirty="0"/>
              <a:t>¿De quién lo </a:t>
            </a:r>
            <a:r>
              <a:rPr lang="es-CO" b="1" dirty="0" smtClean="0"/>
              <a:t>habría aprendido Jacob? </a:t>
            </a:r>
            <a:r>
              <a:rPr lang="es-CO" dirty="0" smtClean="0">
                <a:solidFill>
                  <a:srgbClr val="FF0000"/>
                </a:solidFill>
              </a:rPr>
              <a:t>Sin duda Jacob también escuchó a su padre cuando mintió.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  <a:p>
            <a:pPr marL="0" indent="0">
              <a:buNone/>
            </a:pPr>
            <a:r>
              <a:rPr lang="es-CO" sz="4000" dirty="0">
                <a:solidFill>
                  <a:srgbClr val="FF0000"/>
                </a:solidFill>
              </a:rPr>
              <a:t>5</a:t>
            </a:r>
            <a:r>
              <a:rPr lang="es-CO" sz="4000" dirty="0" smtClean="0">
                <a:solidFill>
                  <a:srgbClr val="FF0000"/>
                </a:solidFill>
              </a:rPr>
              <a:t>.</a:t>
            </a:r>
            <a:r>
              <a:rPr lang="es-CO" dirty="0" smtClean="0"/>
              <a:t> </a:t>
            </a:r>
            <a:r>
              <a:rPr lang="es-CO" sz="4000" u="sng" dirty="0" smtClean="0"/>
              <a:t>Sansón. </a:t>
            </a:r>
          </a:p>
          <a:p>
            <a:pPr marL="400050" lvl="1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Jueces 16:7,11,13</a:t>
            </a:r>
            <a:r>
              <a:rPr lang="es-CO" dirty="0" smtClean="0"/>
              <a:t>. Notar </a:t>
            </a:r>
            <a:r>
              <a:rPr lang="es-CO" dirty="0"/>
              <a:t>que en la última mentira ya estaba apunto de decirle su secreto. </a:t>
            </a:r>
            <a:r>
              <a:rPr lang="es-CO" dirty="0">
                <a:solidFill>
                  <a:srgbClr val="FF0000"/>
                </a:solidFill>
              </a:rPr>
              <a:t>Estaba en el lugar equivocado con la persona equivocada</a:t>
            </a:r>
            <a:r>
              <a:rPr lang="es-CO" dirty="0"/>
              <a:t>. </a:t>
            </a:r>
            <a:r>
              <a:rPr lang="es-CO" u="sng" dirty="0"/>
              <a:t>No debía ocultar la razón de su fuerza </a:t>
            </a:r>
            <a:r>
              <a:rPr lang="es-CO" dirty="0"/>
              <a:t>(</a:t>
            </a:r>
            <a:r>
              <a:rPr lang="es-CO" dirty="0">
                <a:solidFill>
                  <a:srgbClr val="FF0000"/>
                </a:solidFill>
              </a:rPr>
              <a:t>en el fondo, era Dios su fuerza</a:t>
            </a:r>
            <a:r>
              <a:rPr lang="es-CO" dirty="0"/>
              <a:t>) si no estuviera donde estaba.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2272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r>
              <a:rPr lang="es-CO" sz="5400" b="1" dirty="0" smtClean="0">
                <a:latin typeface="Algerian" pitchFamily="82" charset="0"/>
              </a:rPr>
              <a:t>Consecuencias:</a:t>
            </a:r>
            <a:endParaRPr lang="es-CO" b="1" dirty="0">
              <a:latin typeface="Algerian" pitchFamily="82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300" b="1" dirty="0" smtClean="0">
                <a:solidFill>
                  <a:srgbClr val="FF0000"/>
                </a:solidFill>
              </a:rPr>
              <a:t>1</a:t>
            </a:r>
            <a:r>
              <a:rPr lang="es-CO" dirty="0" smtClean="0"/>
              <a:t>. </a:t>
            </a:r>
            <a:r>
              <a:rPr lang="es-CO" b="1" u="sng" dirty="0" smtClean="0"/>
              <a:t>Salmos 5:5-6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/>
              <a:t>Serán </a:t>
            </a:r>
            <a:r>
              <a:rPr lang="es-CO" dirty="0"/>
              <a:t>destruidos. El salmista clama por protección a través de la oración sin cesar. </a:t>
            </a:r>
            <a:r>
              <a:rPr lang="es-CO" dirty="0">
                <a:solidFill>
                  <a:srgbClr val="FF0000"/>
                </a:solidFill>
              </a:rPr>
              <a:t>La verdad Dios la hará prevalecer</a:t>
            </a:r>
            <a:r>
              <a:rPr lang="es-CO" dirty="0"/>
              <a:t>. (</a:t>
            </a:r>
            <a:r>
              <a:rPr lang="es-CO" u="sng" dirty="0"/>
              <a:t>Asesinos, después de muchos años, confiesan su crimen</a:t>
            </a:r>
            <a:r>
              <a:rPr lang="es-CO" dirty="0" smtClean="0"/>
              <a:t>.) En el juicio final, todo se sabrá.</a:t>
            </a:r>
            <a:endParaRPr lang="es-CO" dirty="0"/>
          </a:p>
          <a:p>
            <a:endParaRPr lang="es-CO" dirty="0"/>
          </a:p>
          <a:p>
            <a:pPr marL="0" indent="0">
              <a:buNone/>
            </a:pPr>
            <a:r>
              <a:rPr lang="es-CO" sz="33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</a:t>
            </a:r>
            <a:r>
              <a:rPr lang="es-CO" sz="3300" b="1" u="sng" dirty="0"/>
              <a:t>Salmos </a:t>
            </a:r>
            <a:r>
              <a:rPr lang="es-CO" sz="3300" b="1" u="sng" dirty="0" smtClean="0"/>
              <a:t>101:7.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No serán afirmados ante los ojos de los justos. </a:t>
            </a:r>
            <a:r>
              <a:rPr lang="es-CO" dirty="0">
                <a:solidFill>
                  <a:srgbClr val="FF0000"/>
                </a:solidFill>
              </a:rPr>
              <a:t>No deben ser nuestros amigos los mentirosos, incluso si son creyentes.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3</a:t>
            </a:r>
            <a:r>
              <a:rPr lang="es-CO" dirty="0"/>
              <a:t>. </a:t>
            </a:r>
            <a:r>
              <a:rPr lang="es-CO" sz="3600" b="1" u="sng" dirty="0"/>
              <a:t>Proverbios </a:t>
            </a:r>
            <a:r>
              <a:rPr lang="es-CO" sz="3600" b="1" u="sng" dirty="0" smtClean="0"/>
              <a:t>19:5.</a:t>
            </a:r>
          </a:p>
          <a:p>
            <a:pPr marL="0" indent="0">
              <a:buNone/>
            </a:pPr>
            <a:r>
              <a:rPr lang="es-CO" dirty="0" smtClean="0"/>
              <a:t> Será </a:t>
            </a:r>
            <a:r>
              <a:rPr lang="es-CO" dirty="0"/>
              <a:t>castigado. Si mentimos, tarde o temprano, la verdad se sabrá igual. </a:t>
            </a:r>
            <a:r>
              <a:rPr lang="es-CO" dirty="0">
                <a:solidFill>
                  <a:srgbClr val="FF0000"/>
                </a:solidFill>
              </a:rPr>
              <a:t>No debemos desmayar con </a:t>
            </a:r>
            <a:r>
              <a:rPr lang="es-CO" dirty="0" smtClean="0">
                <a:solidFill>
                  <a:srgbClr val="FF0000"/>
                </a:solidFill>
              </a:rPr>
              <a:t>decir siempre la </a:t>
            </a:r>
            <a:r>
              <a:rPr lang="es-CO" dirty="0">
                <a:solidFill>
                  <a:srgbClr val="FF0000"/>
                </a:solidFill>
              </a:rPr>
              <a:t>verdad</a:t>
            </a:r>
            <a:r>
              <a:rPr lang="es-CO" dirty="0"/>
              <a:t>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52607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400" b="1" dirty="0">
                <a:solidFill>
                  <a:srgbClr val="FF0000"/>
                </a:solidFill>
              </a:rPr>
              <a:t>4.</a:t>
            </a:r>
            <a:r>
              <a:rPr lang="es-CO" dirty="0"/>
              <a:t> </a:t>
            </a:r>
            <a:r>
              <a:rPr lang="es-CO" sz="3400" b="1" u="sng" dirty="0"/>
              <a:t>Proverbios </a:t>
            </a:r>
            <a:r>
              <a:rPr lang="es-CO" sz="3400" b="1" u="sng" dirty="0" smtClean="0"/>
              <a:t>12:22.</a:t>
            </a:r>
            <a:endParaRPr lang="es-CO" b="1" u="sng" dirty="0" smtClean="0"/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lo odia. </a:t>
            </a:r>
            <a:r>
              <a:rPr lang="es-CO" dirty="0">
                <a:solidFill>
                  <a:srgbClr val="FF0000"/>
                </a:solidFill>
              </a:rPr>
              <a:t>Si la mentira es importante en nuestra vida, perderemos la comunión con Dios</a:t>
            </a:r>
            <a:r>
              <a:rPr lang="es-CO" dirty="0"/>
              <a:t>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3400" b="1" dirty="0">
                <a:solidFill>
                  <a:srgbClr val="FF0000"/>
                </a:solidFill>
              </a:rPr>
              <a:t>5</a:t>
            </a:r>
            <a:r>
              <a:rPr lang="es-CO" dirty="0"/>
              <a:t>. </a:t>
            </a:r>
            <a:r>
              <a:rPr lang="es-CO" sz="3400" b="1" u="sng" dirty="0"/>
              <a:t>Isaías </a:t>
            </a:r>
            <a:r>
              <a:rPr lang="es-CO" sz="3400" b="1" u="sng" dirty="0" smtClean="0"/>
              <a:t>59:2-3.</a:t>
            </a:r>
            <a:endParaRPr lang="es-CO" b="1" u="sng" dirty="0" smtClean="0"/>
          </a:p>
          <a:p>
            <a:pPr marL="400050" lvl="1" indent="0">
              <a:buNone/>
            </a:pPr>
            <a:r>
              <a:rPr lang="es-CO" dirty="0" smtClean="0"/>
              <a:t> Estorba </a:t>
            </a:r>
            <a:r>
              <a:rPr lang="es-CO" dirty="0"/>
              <a:t>la oración. No seremos objetivos al orar, no oraremos como corresponde: </a:t>
            </a:r>
            <a:r>
              <a:rPr lang="es-CO" dirty="0">
                <a:solidFill>
                  <a:srgbClr val="FF0000"/>
                </a:solidFill>
              </a:rPr>
              <a:t>no seremos escuchados.</a:t>
            </a:r>
          </a:p>
          <a:p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4000" b="1" dirty="0">
                <a:solidFill>
                  <a:srgbClr val="FF0000"/>
                </a:solidFill>
              </a:rPr>
              <a:t>6</a:t>
            </a:r>
            <a:r>
              <a:rPr lang="es-CO" dirty="0"/>
              <a:t>. </a:t>
            </a:r>
            <a:r>
              <a:rPr lang="es-CO" sz="3400" b="1" u="sng" dirty="0"/>
              <a:t>Proverbios </a:t>
            </a:r>
            <a:r>
              <a:rPr lang="es-CO" sz="3400" b="1" u="sng" dirty="0" smtClean="0"/>
              <a:t>17:4.</a:t>
            </a:r>
          </a:p>
          <a:p>
            <a:pPr marL="400050" lvl="1" indent="0">
              <a:buNone/>
            </a:pPr>
            <a:r>
              <a:rPr lang="es-CO" dirty="0" smtClean="0"/>
              <a:t> Se </a:t>
            </a:r>
            <a:r>
              <a:rPr lang="es-CO" dirty="0"/>
              <a:t>relacionan con cosas impuras. </a:t>
            </a:r>
            <a:r>
              <a:rPr lang="es-CO" dirty="0">
                <a:solidFill>
                  <a:srgbClr val="FF0000"/>
                </a:solidFill>
              </a:rPr>
              <a:t>Satanás miente a la gente sanándola. Haciéndole creer lo que quieren </a:t>
            </a:r>
            <a:r>
              <a:rPr lang="es-CO" dirty="0" smtClean="0">
                <a:solidFill>
                  <a:srgbClr val="FF0000"/>
                </a:solidFill>
              </a:rPr>
              <a:t>creer. </a:t>
            </a:r>
            <a:r>
              <a:rPr lang="es-CO" dirty="0"/>
              <a:t>Horóscopo.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7</a:t>
            </a:r>
            <a:r>
              <a:rPr lang="es-CO" dirty="0"/>
              <a:t>. </a:t>
            </a:r>
            <a:r>
              <a:rPr lang="es-CO" sz="3600" b="1" u="sng" dirty="0"/>
              <a:t>Salmos 52:3; 62:4; </a:t>
            </a:r>
            <a:r>
              <a:rPr lang="es-CO" sz="3600" b="1" u="sng" dirty="0" smtClean="0"/>
              <a:t>58:3.</a:t>
            </a:r>
          </a:p>
          <a:p>
            <a:pPr marL="400050" lvl="1" indent="0">
              <a:buNone/>
            </a:pPr>
            <a:r>
              <a:rPr lang="es-CO" dirty="0" smtClean="0"/>
              <a:t> Aman </a:t>
            </a:r>
            <a:r>
              <a:rPr lang="es-CO" dirty="0"/>
              <a:t>la mentira. Al final, la mentira pasa a ser algo súper importante en la vida tanto así que creen que todas sus mentiras son verdades. </a:t>
            </a:r>
            <a:r>
              <a:rPr lang="es-CO" dirty="0">
                <a:solidFill>
                  <a:srgbClr val="FF0000"/>
                </a:solidFill>
              </a:rPr>
              <a:t>Al final, tiene que andar mintiendo para cubrir las otras mentiras</a:t>
            </a:r>
            <a:r>
              <a:rPr lang="es-CO" dirty="0"/>
              <a:t>. (Más fácil es pillar a un mentiroso que a un ladrón).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2154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es-CO" sz="6000" b="1" i="1" dirty="0" smtClean="0"/>
              <a:t>Conclusión</a:t>
            </a:r>
            <a:endParaRPr lang="es-CO" sz="60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bg1">
              <a:lumMod val="85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</a:t>
            </a:r>
            <a:r>
              <a:rPr lang="es-CO" b="1" dirty="0">
                <a:solidFill>
                  <a:srgbClr val="FF0000"/>
                </a:solidFill>
              </a:rPr>
              <a:t>. </a:t>
            </a:r>
            <a:r>
              <a:rPr lang="es-CO" b="1" u="sng" dirty="0"/>
              <a:t>Se miente porque se tiene más temor al hombre que a Dios. </a:t>
            </a:r>
            <a:r>
              <a:rPr lang="es-CO" dirty="0" smtClean="0">
                <a:solidFill>
                  <a:srgbClr val="FF0000"/>
                </a:solidFill>
              </a:rPr>
              <a:t>Si </a:t>
            </a:r>
            <a:r>
              <a:rPr lang="es-CO" dirty="0">
                <a:solidFill>
                  <a:srgbClr val="FF0000"/>
                </a:solidFill>
              </a:rPr>
              <a:t>uno siempre hiciera lo que es correcto ante Dios y los hombres, NUNCA debiera estar en la situación de mentir.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3400" b="1" dirty="0">
                <a:solidFill>
                  <a:srgbClr val="FF0000"/>
                </a:solidFill>
              </a:rPr>
              <a:t>2</a:t>
            </a:r>
            <a:r>
              <a:rPr lang="es-CO" dirty="0"/>
              <a:t>. </a:t>
            </a:r>
            <a:r>
              <a:rPr lang="es-CO" b="1" u="sng" dirty="0"/>
              <a:t>Proverbios </a:t>
            </a:r>
            <a:r>
              <a:rPr lang="es-CO" b="1" u="sng" dirty="0" smtClean="0"/>
              <a:t>19:22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Mejor </a:t>
            </a:r>
            <a:r>
              <a:rPr lang="es-CO" dirty="0">
                <a:solidFill>
                  <a:srgbClr val="FF0000"/>
                </a:solidFill>
              </a:rPr>
              <a:t>es el pobre que el mentiroso. Mejor es no conseguir nada con la mentira.</a:t>
            </a:r>
          </a:p>
          <a:p>
            <a:endParaRPr lang="es-CO" dirty="0"/>
          </a:p>
          <a:p>
            <a:pPr marL="0" indent="0">
              <a:buNone/>
            </a:pPr>
            <a:r>
              <a:rPr lang="es-CO" sz="3400" b="1" dirty="0">
                <a:solidFill>
                  <a:srgbClr val="FF0000"/>
                </a:solidFill>
              </a:rPr>
              <a:t>3</a:t>
            </a:r>
            <a:r>
              <a:rPr lang="es-CO" dirty="0"/>
              <a:t>. </a:t>
            </a:r>
            <a:r>
              <a:rPr lang="es-CO" b="1" u="sng" dirty="0"/>
              <a:t>Efesios </a:t>
            </a:r>
            <a:r>
              <a:rPr lang="es-CO" b="1" u="sng" dirty="0" smtClean="0"/>
              <a:t>4:25</a:t>
            </a:r>
            <a:r>
              <a:rPr lang="es-CO" dirty="0" smtClean="0"/>
              <a:t>. Desechemos </a:t>
            </a:r>
            <a:r>
              <a:rPr lang="es-CO" dirty="0"/>
              <a:t>la mentira. </a:t>
            </a:r>
            <a:r>
              <a:rPr lang="es-CO" dirty="0">
                <a:solidFill>
                  <a:srgbClr val="FF0000"/>
                </a:solidFill>
              </a:rPr>
              <a:t>No basta con abstenerse de no decir mentiras, sino que debemos decir siempre la verdad.</a:t>
            </a:r>
          </a:p>
          <a:p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400" b="1" dirty="0">
                <a:solidFill>
                  <a:srgbClr val="FF0000"/>
                </a:solidFill>
              </a:rPr>
              <a:t>4</a:t>
            </a:r>
            <a:r>
              <a:rPr lang="es-CO" dirty="0"/>
              <a:t>. </a:t>
            </a:r>
            <a:r>
              <a:rPr lang="es-CO" b="1" u="sng" dirty="0"/>
              <a:t>Proverbios 13:5; Salmos 119:104, 163; </a:t>
            </a:r>
            <a:r>
              <a:rPr lang="es-CO" b="1" u="sng" dirty="0" smtClean="0"/>
              <a:t>101:7</a:t>
            </a:r>
            <a:r>
              <a:rPr lang="es-CO" dirty="0" smtClean="0"/>
              <a:t>. Odiar </a:t>
            </a:r>
            <a:r>
              <a:rPr lang="es-CO" dirty="0"/>
              <a:t>la mentira. Jesús es la verdad. La verdad nos hace libre también para no mentir. </a:t>
            </a:r>
            <a:r>
              <a:rPr lang="es-CO" dirty="0">
                <a:solidFill>
                  <a:srgbClr val="FF0000"/>
                </a:solidFill>
              </a:rPr>
              <a:t>Vivamos la verdad que es en Cristo con todos sus beneficios, así abriremos tranquilo la puerta, responderemos todos los llamados, </a:t>
            </a:r>
          </a:p>
        </p:txBody>
      </p:sp>
    </p:spTree>
    <p:extLst>
      <p:ext uri="{BB962C8B-B14F-4D97-AF65-F5344CB8AC3E}">
        <p14:creationId xmlns:p14="http://schemas.microsoft.com/office/powerpoint/2010/main" val="1676477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1790</Words>
  <Application>Microsoft Office PowerPoint</Application>
  <PresentationFormat>Presentación en pantalla (4:3)</PresentationFormat>
  <Paragraphs>91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LA MENTIRA</vt:lpstr>
      <vt:lpstr>LA MENTIRA</vt:lpstr>
      <vt:lpstr>Presentación de PowerPoint</vt:lpstr>
      <vt:lpstr> </vt:lpstr>
      <vt:lpstr>Objetivo: Que los hermanos sepan que debemos cuidarnos al hablar para no mentir.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Ejemplos bíblicos:</vt:lpstr>
      <vt:lpstr>Presentación de PowerPoint</vt:lpstr>
      <vt:lpstr>Presentación de PowerPoint</vt:lpstr>
      <vt:lpstr>Consecuencias: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MENTIRA</dc:title>
  <dc:creator>FAMILIA FIERRO CH</dc:creator>
  <cp:lastModifiedBy>HUMBERTO</cp:lastModifiedBy>
  <cp:revision>80</cp:revision>
  <dcterms:created xsi:type="dcterms:W3CDTF">2013-09-15T13:19:22Z</dcterms:created>
  <dcterms:modified xsi:type="dcterms:W3CDTF">2016-02-01T12:52:01Z</dcterms:modified>
</cp:coreProperties>
</file>